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22"/>
  </p:notesMasterIdLst>
  <p:handoutMasterIdLst>
    <p:handoutMasterId r:id="rId23"/>
  </p:handoutMasterIdLst>
  <p:sldIdLst>
    <p:sldId id="327" r:id="rId5"/>
    <p:sldId id="330" r:id="rId6"/>
    <p:sldId id="331" r:id="rId7"/>
    <p:sldId id="332" r:id="rId8"/>
    <p:sldId id="298" r:id="rId9"/>
    <p:sldId id="299" r:id="rId10"/>
    <p:sldId id="302" r:id="rId11"/>
    <p:sldId id="264" r:id="rId12"/>
    <p:sldId id="266" r:id="rId13"/>
    <p:sldId id="276" r:id="rId14"/>
    <p:sldId id="303" r:id="rId15"/>
    <p:sldId id="333" r:id="rId16"/>
    <p:sldId id="293" r:id="rId17"/>
    <p:sldId id="334" r:id="rId18"/>
    <p:sldId id="335" r:id="rId19"/>
    <p:sldId id="274" r:id="rId20"/>
    <p:sldId id="329" r:id="rId2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5" d="100"/>
          <a:sy n="95" d="100"/>
        </p:scale>
        <p:origin x="75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Felipe Valenzuela</a:t>
            </a:r>
          </a:p>
          <a:p>
            <a:r>
              <a:rPr lang="en-US" dirty="0">
                <a:solidFill>
                  <a:schemeClr val="bg2"/>
                </a:solidFill>
                <a:latin typeface="Abadi" panose="020B0604020104020204" pitchFamily="34" charset="0"/>
                <a:ea typeface="SF Pro" pitchFamily="2" charset="0"/>
                <a:cs typeface="SF Pro" pitchFamily="2" charset="0"/>
              </a:rPr>
              <a:t>14-06-2025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E57385AC-90EB-E8A9-3DCF-DB52227F610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6448BC-0A85-6508-31BB-F498ED60DA96}"/>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C68B95E6-B361-3FFC-B8A1-534827DA3640}"/>
              </a:ext>
            </a:extLst>
          </p:cNvPr>
          <p:cNvSpPr>
            <a:spLocks noGrp="1"/>
          </p:cNvSpPr>
          <p:nvPr>
            <p:ph idx="4294967295"/>
          </p:nvPr>
        </p:nvSpPr>
        <p:spPr>
          <a:xfrm>
            <a:off x="770010" y="1825625"/>
            <a:ext cx="9745589" cy="4351338"/>
          </a:xfrm>
          <a:prstGeom prst="rect">
            <a:avLst/>
          </a:prstGeom>
        </p:spPr>
        <p:txBody>
          <a:bodyPr>
            <a:normAutofit/>
          </a:bodyPr>
          <a:lstStyle/>
          <a:p>
            <a:r>
              <a:rPr lang="en-US" dirty="0"/>
              <a:t>Logistic regression:</a:t>
            </a:r>
          </a:p>
        </p:txBody>
      </p:sp>
      <p:sp>
        <p:nvSpPr>
          <p:cNvPr id="3" name="Title 1">
            <a:extLst>
              <a:ext uri="{FF2B5EF4-FFF2-40B4-BE49-F238E27FC236}">
                <a16:creationId xmlns:a16="http://schemas.microsoft.com/office/drawing/2014/main" id="{41187E9A-0D13-8979-8359-F6D9E2AF776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Imagen 5" descr="Imagen que contiene Aplicación">
            <a:extLst>
              <a:ext uri="{FF2B5EF4-FFF2-40B4-BE49-F238E27FC236}">
                <a16:creationId xmlns:a16="http://schemas.microsoft.com/office/drawing/2014/main" id="{E4D054DB-B872-6FB1-CB4E-BA54123F99B2}"/>
              </a:ext>
            </a:extLst>
          </p:cNvPr>
          <p:cNvPicPr>
            <a:picLocks noChangeAspect="1"/>
          </p:cNvPicPr>
          <p:nvPr/>
        </p:nvPicPr>
        <p:blipFill>
          <a:blip r:embed="rId3"/>
          <a:stretch>
            <a:fillRect/>
          </a:stretch>
        </p:blipFill>
        <p:spPr>
          <a:xfrm>
            <a:off x="947988" y="2319437"/>
            <a:ext cx="5058481" cy="4239217"/>
          </a:xfrm>
          <a:prstGeom prst="rect">
            <a:avLst/>
          </a:prstGeom>
        </p:spPr>
      </p:pic>
      <p:pic>
        <p:nvPicPr>
          <p:cNvPr id="8" name="Imagen 7">
            <a:extLst>
              <a:ext uri="{FF2B5EF4-FFF2-40B4-BE49-F238E27FC236}">
                <a16:creationId xmlns:a16="http://schemas.microsoft.com/office/drawing/2014/main" id="{4D7AFE9E-3002-9B11-3CED-2A9070AE9C62}"/>
              </a:ext>
            </a:extLst>
          </p:cNvPr>
          <p:cNvPicPr>
            <a:picLocks noChangeAspect="1"/>
          </p:cNvPicPr>
          <p:nvPr/>
        </p:nvPicPr>
        <p:blipFill>
          <a:blip r:embed="rId4"/>
          <a:stretch>
            <a:fillRect/>
          </a:stretch>
        </p:blipFill>
        <p:spPr>
          <a:xfrm>
            <a:off x="6782892" y="2593810"/>
            <a:ext cx="3197433" cy="815896"/>
          </a:xfrm>
          <a:prstGeom prst="rect">
            <a:avLst/>
          </a:prstGeom>
        </p:spPr>
      </p:pic>
      <p:sp>
        <p:nvSpPr>
          <p:cNvPr id="9" name="CuadroTexto 8">
            <a:extLst>
              <a:ext uri="{FF2B5EF4-FFF2-40B4-BE49-F238E27FC236}">
                <a16:creationId xmlns:a16="http://schemas.microsoft.com/office/drawing/2014/main" id="{1203D983-6C9E-6CF4-0C4D-AD1E85F9C019}"/>
              </a:ext>
            </a:extLst>
          </p:cNvPr>
          <p:cNvSpPr txBox="1"/>
          <p:nvPr/>
        </p:nvSpPr>
        <p:spPr>
          <a:xfrm>
            <a:off x="6388622" y="1825625"/>
            <a:ext cx="1586332" cy="523220"/>
          </a:xfrm>
          <a:prstGeom prst="rect">
            <a:avLst/>
          </a:prstGeom>
          <a:noFill/>
        </p:spPr>
        <p:txBody>
          <a:bodyPr wrap="none" rtlCol="0">
            <a:spAutoFit/>
          </a:bodyPr>
          <a:lstStyle/>
          <a:p>
            <a:r>
              <a:rPr lang="es-MX" sz="2800" dirty="0" err="1"/>
              <a:t>Accuracy</a:t>
            </a:r>
            <a:r>
              <a:rPr lang="es-MX" sz="2800" dirty="0"/>
              <a:t>:</a:t>
            </a:r>
          </a:p>
        </p:txBody>
      </p:sp>
    </p:spTree>
    <p:extLst>
      <p:ext uri="{BB962C8B-B14F-4D97-AF65-F5344CB8AC3E}">
        <p14:creationId xmlns:p14="http://schemas.microsoft.com/office/powerpoint/2010/main" val="3955170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dirty="0" err="1"/>
              <a:t>Svm</a:t>
            </a:r>
            <a:r>
              <a:rPr lang="en-US" dirty="0"/>
              <a: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8" name="Imagen 7">
            <a:extLst>
              <a:ext uri="{FF2B5EF4-FFF2-40B4-BE49-F238E27FC236}">
                <a16:creationId xmlns:a16="http://schemas.microsoft.com/office/drawing/2014/main" id="{239B66D5-B9DD-FFA0-03A4-FAB7B390C56B}"/>
              </a:ext>
            </a:extLst>
          </p:cNvPr>
          <p:cNvPicPr>
            <a:picLocks noChangeAspect="1"/>
          </p:cNvPicPr>
          <p:nvPr/>
        </p:nvPicPr>
        <p:blipFill>
          <a:blip r:embed="rId3"/>
          <a:stretch>
            <a:fillRect/>
          </a:stretch>
        </p:blipFill>
        <p:spPr>
          <a:xfrm>
            <a:off x="5838092" y="2650457"/>
            <a:ext cx="4015525" cy="838686"/>
          </a:xfrm>
          <a:prstGeom prst="rect">
            <a:avLst/>
          </a:prstGeom>
        </p:spPr>
      </p:pic>
      <p:pic>
        <p:nvPicPr>
          <p:cNvPr id="10" name="Imagen 9" descr="Imagen que contiene Aplicación&#10;&#10;El contenido generado por IA puede ser incorrecto.">
            <a:extLst>
              <a:ext uri="{FF2B5EF4-FFF2-40B4-BE49-F238E27FC236}">
                <a16:creationId xmlns:a16="http://schemas.microsoft.com/office/drawing/2014/main" id="{7956C58B-9426-2DAE-0C9C-9CEA5F3CD93C}"/>
              </a:ext>
            </a:extLst>
          </p:cNvPr>
          <p:cNvPicPr>
            <a:picLocks noChangeAspect="1"/>
          </p:cNvPicPr>
          <p:nvPr/>
        </p:nvPicPr>
        <p:blipFill>
          <a:blip r:embed="rId4"/>
          <a:stretch>
            <a:fillRect/>
          </a:stretch>
        </p:blipFill>
        <p:spPr>
          <a:xfrm>
            <a:off x="348020" y="2373436"/>
            <a:ext cx="4964532" cy="4221281"/>
          </a:xfrm>
          <a:prstGeom prst="rect">
            <a:avLst/>
          </a:prstGeom>
        </p:spPr>
      </p:pic>
      <p:sp>
        <p:nvSpPr>
          <p:cNvPr id="11" name="CuadroTexto 10">
            <a:extLst>
              <a:ext uri="{FF2B5EF4-FFF2-40B4-BE49-F238E27FC236}">
                <a16:creationId xmlns:a16="http://schemas.microsoft.com/office/drawing/2014/main" id="{08CE4B72-9D78-C8A7-8625-26DA598302E4}"/>
              </a:ext>
            </a:extLst>
          </p:cNvPr>
          <p:cNvSpPr txBox="1"/>
          <p:nvPr/>
        </p:nvSpPr>
        <p:spPr>
          <a:xfrm>
            <a:off x="5838092" y="1850216"/>
            <a:ext cx="1586332" cy="523220"/>
          </a:xfrm>
          <a:prstGeom prst="rect">
            <a:avLst/>
          </a:prstGeom>
          <a:noFill/>
        </p:spPr>
        <p:txBody>
          <a:bodyPr wrap="none" rtlCol="0">
            <a:spAutoFit/>
          </a:bodyPr>
          <a:lstStyle/>
          <a:p>
            <a:r>
              <a:rPr lang="es-MX" sz="2800" dirty="0" err="1"/>
              <a:t>Accuracy</a:t>
            </a:r>
            <a:r>
              <a:rPr lang="es-MX" sz="2800" dirty="0"/>
              <a:t>:</a:t>
            </a:r>
          </a:p>
        </p:txBody>
      </p:sp>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C0C4486-4144-3862-E258-5C9559B94C8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47EDA7-F37A-1F40-F47C-B2A21940932F}"/>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86593703-9F88-5C2A-0F15-A4E5DF73879C}"/>
              </a:ext>
            </a:extLst>
          </p:cNvPr>
          <p:cNvSpPr>
            <a:spLocks noGrp="1"/>
          </p:cNvSpPr>
          <p:nvPr>
            <p:ph idx="4294967295"/>
          </p:nvPr>
        </p:nvSpPr>
        <p:spPr>
          <a:xfrm>
            <a:off x="770010" y="1825625"/>
            <a:ext cx="9745589" cy="4351338"/>
          </a:xfrm>
          <a:prstGeom prst="rect">
            <a:avLst/>
          </a:prstGeom>
        </p:spPr>
        <p:txBody>
          <a:bodyPr>
            <a:normAutofit/>
          </a:bodyPr>
          <a:lstStyle/>
          <a:p>
            <a:r>
              <a:rPr lang="en-US" dirty="0"/>
              <a:t>decision tree:</a:t>
            </a:r>
          </a:p>
        </p:txBody>
      </p:sp>
      <p:sp>
        <p:nvSpPr>
          <p:cNvPr id="3" name="Title 1">
            <a:extLst>
              <a:ext uri="{FF2B5EF4-FFF2-40B4-BE49-F238E27FC236}">
                <a16:creationId xmlns:a16="http://schemas.microsoft.com/office/drawing/2014/main" id="{9BFF0165-3EFA-456B-26A4-B84F1EE1FC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8" name="Imagen 7">
            <a:extLst>
              <a:ext uri="{FF2B5EF4-FFF2-40B4-BE49-F238E27FC236}">
                <a16:creationId xmlns:a16="http://schemas.microsoft.com/office/drawing/2014/main" id="{1AAB8931-1C65-1D2F-56D7-E03D86AA7AFF}"/>
              </a:ext>
            </a:extLst>
          </p:cNvPr>
          <p:cNvPicPr>
            <a:picLocks noChangeAspect="1"/>
          </p:cNvPicPr>
          <p:nvPr/>
        </p:nvPicPr>
        <p:blipFill>
          <a:blip r:embed="rId3"/>
          <a:stretch>
            <a:fillRect/>
          </a:stretch>
        </p:blipFill>
        <p:spPr>
          <a:xfrm>
            <a:off x="5545629" y="2924070"/>
            <a:ext cx="3708955" cy="807391"/>
          </a:xfrm>
          <a:prstGeom prst="rect">
            <a:avLst/>
          </a:prstGeom>
        </p:spPr>
      </p:pic>
      <p:pic>
        <p:nvPicPr>
          <p:cNvPr id="10" name="Imagen 9" descr="Imagen que contiene Gráfico&#10;&#10;El contenido generado por IA puede ser incorrecto.">
            <a:extLst>
              <a:ext uri="{FF2B5EF4-FFF2-40B4-BE49-F238E27FC236}">
                <a16:creationId xmlns:a16="http://schemas.microsoft.com/office/drawing/2014/main" id="{5B1AA30F-1043-DCDA-0099-86BE6E0653D0}"/>
              </a:ext>
            </a:extLst>
          </p:cNvPr>
          <p:cNvPicPr>
            <a:picLocks noChangeAspect="1"/>
          </p:cNvPicPr>
          <p:nvPr/>
        </p:nvPicPr>
        <p:blipFill>
          <a:blip r:embed="rId4"/>
          <a:stretch>
            <a:fillRect/>
          </a:stretch>
        </p:blipFill>
        <p:spPr>
          <a:xfrm>
            <a:off x="170416" y="2357095"/>
            <a:ext cx="5058481" cy="4153480"/>
          </a:xfrm>
          <a:prstGeom prst="rect">
            <a:avLst/>
          </a:prstGeom>
        </p:spPr>
      </p:pic>
      <p:sp>
        <p:nvSpPr>
          <p:cNvPr id="11" name="CuadroTexto 10">
            <a:extLst>
              <a:ext uri="{FF2B5EF4-FFF2-40B4-BE49-F238E27FC236}">
                <a16:creationId xmlns:a16="http://schemas.microsoft.com/office/drawing/2014/main" id="{188BB356-83D6-DBB3-4027-99484096A0D8}"/>
              </a:ext>
            </a:extLst>
          </p:cNvPr>
          <p:cNvSpPr txBox="1"/>
          <p:nvPr/>
        </p:nvSpPr>
        <p:spPr>
          <a:xfrm>
            <a:off x="5545629" y="1833875"/>
            <a:ext cx="1490152" cy="523220"/>
          </a:xfrm>
          <a:prstGeom prst="rect">
            <a:avLst/>
          </a:prstGeom>
          <a:noFill/>
        </p:spPr>
        <p:txBody>
          <a:bodyPr wrap="none" rtlCol="0">
            <a:spAutoFit/>
          </a:bodyPr>
          <a:lstStyle/>
          <a:p>
            <a:r>
              <a:rPr lang="es-MX" sz="2800" dirty="0" err="1"/>
              <a:t>Accuracy</a:t>
            </a:r>
            <a:endParaRPr lang="es-MX" sz="2800" dirty="0"/>
          </a:p>
        </p:txBody>
      </p:sp>
    </p:spTree>
    <p:extLst>
      <p:ext uri="{BB962C8B-B14F-4D97-AF65-F5344CB8AC3E}">
        <p14:creationId xmlns:p14="http://schemas.microsoft.com/office/powerpoint/2010/main" val="2220701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8B15A3D-2BBC-2C63-44D4-319B99F8619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91E81F-62DD-E5D1-AEFB-0211BF69C170}"/>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EE7674D5-EFCB-68AF-9A57-3DCC0D9138DE}"/>
              </a:ext>
            </a:extLst>
          </p:cNvPr>
          <p:cNvSpPr>
            <a:spLocks noGrp="1"/>
          </p:cNvSpPr>
          <p:nvPr>
            <p:ph idx="4294967295"/>
          </p:nvPr>
        </p:nvSpPr>
        <p:spPr>
          <a:xfrm>
            <a:off x="770010" y="1825625"/>
            <a:ext cx="9745589" cy="4351338"/>
          </a:xfrm>
          <a:prstGeom prst="rect">
            <a:avLst/>
          </a:prstGeom>
        </p:spPr>
        <p:txBody>
          <a:bodyPr>
            <a:normAutofit/>
          </a:bodyPr>
          <a:lstStyle/>
          <a:p>
            <a:r>
              <a:rPr lang="en-US" dirty="0" err="1"/>
              <a:t>Knn</a:t>
            </a:r>
            <a:r>
              <a:rPr lang="en-US" dirty="0"/>
              <a:t>:</a:t>
            </a:r>
          </a:p>
        </p:txBody>
      </p:sp>
      <p:sp>
        <p:nvSpPr>
          <p:cNvPr id="3" name="Title 1">
            <a:extLst>
              <a:ext uri="{FF2B5EF4-FFF2-40B4-BE49-F238E27FC236}">
                <a16:creationId xmlns:a16="http://schemas.microsoft.com/office/drawing/2014/main" id="{FCE1FC13-7D17-4981-7F31-6753EB0EA20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Imagen 5">
            <a:extLst>
              <a:ext uri="{FF2B5EF4-FFF2-40B4-BE49-F238E27FC236}">
                <a16:creationId xmlns:a16="http://schemas.microsoft.com/office/drawing/2014/main" id="{1DF01EE2-2B2E-3093-6486-6B6FF31278A8}"/>
              </a:ext>
            </a:extLst>
          </p:cNvPr>
          <p:cNvPicPr>
            <a:picLocks noChangeAspect="1"/>
          </p:cNvPicPr>
          <p:nvPr/>
        </p:nvPicPr>
        <p:blipFill>
          <a:blip r:embed="rId3"/>
          <a:stretch>
            <a:fillRect/>
          </a:stretch>
        </p:blipFill>
        <p:spPr>
          <a:xfrm>
            <a:off x="5663921" y="2582722"/>
            <a:ext cx="3814208" cy="859541"/>
          </a:xfrm>
          <a:prstGeom prst="rect">
            <a:avLst/>
          </a:prstGeom>
        </p:spPr>
      </p:pic>
      <p:pic>
        <p:nvPicPr>
          <p:cNvPr id="8" name="Imagen 7" descr="Imagen que contiene Aplicación">
            <a:extLst>
              <a:ext uri="{FF2B5EF4-FFF2-40B4-BE49-F238E27FC236}">
                <a16:creationId xmlns:a16="http://schemas.microsoft.com/office/drawing/2014/main" id="{F1607C36-9F01-0772-B0F6-A602D602351F}"/>
              </a:ext>
            </a:extLst>
          </p:cNvPr>
          <p:cNvPicPr>
            <a:picLocks noChangeAspect="1"/>
          </p:cNvPicPr>
          <p:nvPr/>
        </p:nvPicPr>
        <p:blipFill>
          <a:blip r:embed="rId4"/>
          <a:stretch>
            <a:fillRect/>
          </a:stretch>
        </p:blipFill>
        <p:spPr>
          <a:xfrm>
            <a:off x="247532" y="2318704"/>
            <a:ext cx="5010849" cy="4172532"/>
          </a:xfrm>
          <a:prstGeom prst="rect">
            <a:avLst/>
          </a:prstGeom>
        </p:spPr>
      </p:pic>
      <p:sp>
        <p:nvSpPr>
          <p:cNvPr id="9" name="CuadroTexto 8">
            <a:extLst>
              <a:ext uri="{FF2B5EF4-FFF2-40B4-BE49-F238E27FC236}">
                <a16:creationId xmlns:a16="http://schemas.microsoft.com/office/drawing/2014/main" id="{F61C521A-A43C-2943-F23D-354409A567A4}"/>
              </a:ext>
            </a:extLst>
          </p:cNvPr>
          <p:cNvSpPr txBox="1"/>
          <p:nvPr/>
        </p:nvSpPr>
        <p:spPr>
          <a:xfrm>
            <a:off x="5642804" y="1795484"/>
            <a:ext cx="1490152" cy="523220"/>
          </a:xfrm>
          <a:prstGeom prst="rect">
            <a:avLst/>
          </a:prstGeom>
          <a:noFill/>
        </p:spPr>
        <p:txBody>
          <a:bodyPr wrap="none" rtlCol="0">
            <a:spAutoFit/>
          </a:bodyPr>
          <a:lstStyle/>
          <a:p>
            <a:r>
              <a:rPr lang="es-MX" sz="2800" dirty="0" err="1"/>
              <a:t>Accuracy</a:t>
            </a:r>
            <a:endParaRPr lang="es-MX" sz="2800" dirty="0"/>
          </a:p>
        </p:txBody>
      </p:sp>
    </p:spTree>
    <p:extLst>
      <p:ext uri="{BB962C8B-B14F-4D97-AF65-F5344CB8AC3E}">
        <p14:creationId xmlns:p14="http://schemas.microsoft.com/office/powerpoint/2010/main" val="631554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41380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conclusions it can be observed that of the models: Logistic regression, Decision tree, </a:t>
            </a:r>
            <a:r>
              <a:rPr lang="en-US" sz="2200" dirty="0" err="1">
                <a:solidFill>
                  <a:schemeClr val="accent3">
                    <a:lumMod val="25000"/>
                  </a:schemeClr>
                </a:solidFill>
                <a:latin typeface="Abadi" panose="020B0604020104020204" pitchFamily="34" charset="0"/>
              </a:rPr>
              <a:t>svm</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knn</a:t>
            </a:r>
            <a:r>
              <a:rPr lang="en-US" sz="2200" dirty="0">
                <a:solidFill>
                  <a:schemeClr val="accent3">
                    <a:lumMod val="25000"/>
                  </a:schemeClr>
                </a:solidFill>
                <a:latin typeface="Abadi" panose="020B0604020104020204" pitchFamily="34" charset="0"/>
              </a:rPr>
              <a:t> the ones with the best results were: Logistic regression, </a:t>
            </a:r>
            <a:r>
              <a:rPr lang="en-US" sz="2200" dirty="0" err="1">
                <a:solidFill>
                  <a:schemeClr val="accent3">
                    <a:lumMod val="25000"/>
                  </a:schemeClr>
                </a:solidFill>
                <a:latin typeface="Abadi" panose="020B0604020104020204" pitchFamily="34" charset="0"/>
              </a:rPr>
              <a:t>svm</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knn</a:t>
            </a:r>
            <a:r>
              <a:rPr lang="en-US" sz="2200" dirty="0">
                <a:solidFill>
                  <a:schemeClr val="accent3">
                    <a:lumMod val="25000"/>
                  </a:schemeClr>
                </a:solidFill>
                <a:latin typeface="Abadi" panose="020B0604020104020204" pitchFamily="34" charset="0"/>
              </a:rPr>
              <a:t> with 83% </a:t>
            </a:r>
            <a:r>
              <a:rPr lang="en-US" sz="2200" dirty="0" err="1">
                <a:solidFill>
                  <a:schemeClr val="accent3">
                    <a:lumMod val="25000"/>
                  </a:schemeClr>
                </a:solidFill>
                <a:latin typeface="Abadi" panose="020B0604020104020204" pitchFamily="34" charset="0"/>
              </a:rPr>
              <a:t>accuracy.On</a:t>
            </a:r>
            <a:r>
              <a:rPr lang="en-US" sz="2200" dirty="0">
                <a:solidFill>
                  <a:schemeClr val="accent3">
                    <a:lumMod val="25000"/>
                  </a:schemeClr>
                </a:solidFill>
                <a:latin typeface="Abadi" panose="020B0604020104020204" pitchFamily="34" charset="0"/>
              </a:rPr>
              <a:t> the other hand, Decision tree had the worst performance of the 4 models, with 73%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06770"/>
            <a:ext cx="10194767" cy="473277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report will present an analysis of rocket launch data from the U.S. company SpaceX. Initially a data cleaning was performed, which consists of eliminating empty data and selecting variables relevant to our target variable. Then it was analyzed with SQL queries to finish with training classification models such as: decision tree, </a:t>
            </a:r>
            <a:r>
              <a:rPr lang="en-US" sz="2200" dirty="0" err="1">
                <a:solidFill>
                  <a:schemeClr val="accent3">
                    <a:lumMod val="25000"/>
                  </a:schemeClr>
                </a:solidFill>
                <a:latin typeface="Abadi" panose="020B0604020104020204" pitchFamily="34" charset="0"/>
              </a:rPr>
              <a:t>knn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svm</a:t>
            </a:r>
            <a:r>
              <a:rPr lang="en-US" sz="2200" dirty="0">
                <a:solidFill>
                  <a:schemeClr val="accent3">
                    <a:lumMod val="25000"/>
                  </a:schemeClr>
                </a:solidFill>
                <a:latin typeface="Abadi" panose="020B0604020104020204" pitchFamily="34" charset="0"/>
              </a:rPr>
              <a:t> and logistic regression. As a conclusion, the models generally performed well, with 83% accuracy for </a:t>
            </a:r>
            <a:r>
              <a:rPr lang="en-US" sz="2200" dirty="0" err="1">
                <a:solidFill>
                  <a:schemeClr val="accent3">
                    <a:lumMod val="25000"/>
                  </a:schemeClr>
                </a:solidFill>
                <a:latin typeface="Abadi" panose="020B0604020104020204" pitchFamily="34" charset="0"/>
              </a:rPr>
              <a:t>svm</a:t>
            </a:r>
            <a:r>
              <a:rPr lang="en-US" sz="2200" dirty="0">
                <a:solidFill>
                  <a:schemeClr val="accent3">
                    <a:lumMod val="25000"/>
                  </a:schemeClr>
                </a:solidFill>
                <a:latin typeface="Abadi" panose="020B0604020104020204" pitchFamily="34" charset="0"/>
              </a:rPr>
              <a:t>, logistic regression and </a:t>
            </a:r>
            <a:r>
              <a:rPr lang="en-US" sz="2200" dirty="0" err="1">
                <a:solidFill>
                  <a:schemeClr val="accent3">
                    <a:lumMod val="25000"/>
                  </a:schemeClr>
                </a:solidFill>
                <a:latin typeface="Abadi" panose="020B0604020104020204" pitchFamily="34" charset="0"/>
              </a:rPr>
              <a:t>knn</a:t>
            </a:r>
            <a:r>
              <a:rPr lang="en-US" sz="2200" dirty="0">
                <a:solidFill>
                  <a:schemeClr val="accent3">
                    <a:lumMod val="25000"/>
                  </a:schemeClr>
                </a:solidFill>
                <a:latin typeface="Abadi" panose="020B0604020104020204" pitchFamily="34" charset="0"/>
              </a:rPr>
              <a:t>, while the decision tree obtained 73%. As a result, the least recommended model for the data analyzed was decision tree, compared to the others.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77108"/>
            <a:ext cx="10399486" cy="4471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topic to be analyzed is about the results and data of rocket launches of the US company SpaceX. The data collected deals with booster version, flight number, time, landing, refusal, etc. The question to pose for the analysis is that we can observe with the data provided to reduce costs in rocket launches for the company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a:t>
            </a: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n 6">
            <a:extLst>
              <a:ext uri="{FF2B5EF4-FFF2-40B4-BE49-F238E27FC236}">
                <a16:creationId xmlns:a16="http://schemas.microsoft.com/office/drawing/2014/main" id="{C3AA5F48-E79F-E420-6899-57685564F152}"/>
              </a:ext>
            </a:extLst>
          </p:cNvPr>
          <p:cNvPicPr>
            <a:picLocks noChangeAspect="1"/>
          </p:cNvPicPr>
          <p:nvPr/>
        </p:nvPicPr>
        <p:blipFill>
          <a:blip r:embed="rId3"/>
          <a:stretch>
            <a:fillRect/>
          </a:stretch>
        </p:blipFill>
        <p:spPr>
          <a:xfrm>
            <a:off x="3743124" y="4860787"/>
            <a:ext cx="5769102" cy="458472"/>
          </a:xfrm>
          <a:prstGeom prst="rect">
            <a:avLst/>
          </a:prstGeom>
        </p:spPr>
      </p:pic>
      <p:pic>
        <p:nvPicPr>
          <p:cNvPr id="9" name="Imagen 8" descr="Interfaz de usuario gráfica&#10;&#10;El contenido generado por IA puede ser incorrecto.">
            <a:extLst>
              <a:ext uri="{FF2B5EF4-FFF2-40B4-BE49-F238E27FC236}">
                <a16:creationId xmlns:a16="http://schemas.microsoft.com/office/drawing/2014/main" id="{1C92A46C-3E37-3C48-A717-B6954FC1C830}"/>
              </a:ext>
            </a:extLst>
          </p:cNvPr>
          <p:cNvPicPr>
            <a:picLocks noChangeAspect="1"/>
          </p:cNvPicPr>
          <p:nvPr/>
        </p:nvPicPr>
        <p:blipFill>
          <a:blip r:embed="rId4"/>
          <a:stretch>
            <a:fillRect/>
          </a:stretch>
        </p:blipFill>
        <p:spPr>
          <a:xfrm>
            <a:off x="2171257" y="1376624"/>
            <a:ext cx="9134067" cy="3526971"/>
          </a:xfrm>
          <a:prstGeom prst="rect">
            <a:avLst/>
          </a:prstGeom>
        </p:spPr>
      </p:pic>
      <p:pic>
        <p:nvPicPr>
          <p:cNvPr id="11" name="Imagen 10" descr="Imagen que contiene Interfaz de usuario gráfica&#10;&#10;El contenido generado por IA puede ser incorrecto.">
            <a:extLst>
              <a:ext uri="{FF2B5EF4-FFF2-40B4-BE49-F238E27FC236}">
                <a16:creationId xmlns:a16="http://schemas.microsoft.com/office/drawing/2014/main" id="{2628DB6D-FC64-362F-B8EC-95C73ACD13E3}"/>
              </a:ext>
            </a:extLst>
          </p:cNvPr>
          <p:cNvPicPr>
            <a:picLocks noChangeAspect="1"/>
          </p:cNvPicPr>
          <p:nvPr/>
        </p:nvPicPr>
        <p:blipFill>
          <a:blip r:embed="rId5"/>
          <a:stretch>
            <a:fillRect/>
          </a:stretch>
        </p:blipFill>
        <p:spPr>
          <a:xfrm>
            <a:off x="90436" y="1392585"/>
            <a:ext cx="2080822" cy="407283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Imagen 6" descr="Tabla">
            <a:extLst>
              <a:ext uri="{FF2B5EF4-FFF2-40B4-BE49-F238E27FC236}">
                <a16:creationId xmlns:a16="http://schemas.microsoft.com/office/drawing/2014/main" id="{63959FAF-F4BA-8B31-4DAF-02500C51ECA4}"/>
              </a:ext>
            </a:extLst>
          </p:cNvPr>
          <p:cNvPicPr>
            <a:picLocks noChangeAspect="1"/>
          </p:cNvPicPr>
          <p:nvPr/>
        </p:nvPicPr>
        <p:blipFill>
          <a:blip r:embed="rId3"/>
          <a:stretch>
            <a:fillRect/>
          </a:stretch>
        </p:blipFill>
        <p:spPr>
          <a:xfrm>
            <a:off x="2740332" y="2967671"/>
            <a:ext cx="6483841" cy="3392222"/>
          </a:xfrm>
          <a:prstGeom prst="rect">
            <a:avLst/>
          </a:prstGeom>
        </p:spPr>
      </p:pic>
      <p:pic>
        <p:nvPicPr>
          <p:cNvPr id="9" name="Imagen 8" descr="Interfaz de usuario gráfica, Sitio web">
            <a:extLst>
              <a:ext uri="{FF2B5EF4-FFF2-40B4-BE49-F238E27FC236}">
                <a16:creationId xmlns:a16="http://schemas.microsoft.com/office/drawing/2014/main" id="{212D335D-B54D-9E22-CFFB-A744B088AD89}"/>
              </a:ext>
            </a:extLst>
          </p:cNvPr>
          <p:cNvPicPr>
            <a:picLocks noChangeAspect="1"/>
          </p:cNvPicPr>
          <p:nvPr/>
        </p:nvPicPr>
        <p:blipFill>
          <a:blip r:embed="rId4"/>
          <a:stretch>
            <a:fillRect/>
          </a:stretch>
        </p:blipFill>
        <p:spPr>
          <a:xfrm>
            <a:off x="1564762" y="1392499"/>
            <a:ext cx="8834983" cy="1167071"/>
          </a:xfrm>
          <a:prstGeom prst="rect">
            <a:avLst/>
          </a:prstGeom>
        </p:spPr>
      </p:pic>
      <p:pic>
        <p:nvPicPr>
          <p:cNvPr id="12" name="Imagen 11">
            <a:extLst>
              <a:ext uri="{FF2B5EF4-FFF2-40B4-BE49-F238E27FC236}">
                <a16:creationId xmlns:a16="http://schemas.microsoft.com/office/drawing/2014/main" id="{A5FAE9D8-20A8-55CC-3412-B6B9B74D9661}"/>
              </a:ext>
            </a:extLst>
          </p:cNvPr>
          <p:cNvPicPr>
            <a:picLocks noChangeAspect="1"/>
          </p:cNvPicPr>
          <p:nvPr/>
        </p:nvPicPr>
        <p:blipFill>
          <a:blip r:embed="rId5"/>
          <a:stretch>
            <a:fillRect/>
          </a:stretch>
        </p:blipFill>
        <p:spPr>
          <a:xfrm>
            <a:off x="575124" y="2601648"/>
            <a:ext cx="9824621" cy="32394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Imagen 2" descr="Interfaz de usuario gráfica, Aplicación">
            <a:extLst>
              <a:ext uri="{FF2B5EF4-FFF2-40B4-BE49-F238E27FC236}">
                <a16:creationId xmlns:a16="http://schemas.microsoft.com/office/drawing/2014/main" id="{65EFF162-31C3-A12F-80F9-F2663DBF0FB1}"/>
              </a:ext>
            </a:extLst>
          </p:cNvPr>
          <p:cNvPicPr>
            <a:picLocks noChangeAspect="1"/>
          </p:cNvPicPr>
          <p:nvPr/>
        </p:nvPicPr>
        <p:blipFill>
          <a:blip r:embed="rId3"/>
          <a:stretch>
            <a:fillRect/>
          </a:stretch>
        </p:blipFill>
        <p:spPr>
          <a:xfrm>
            <a:off x="-912" y="1316255"/>
            <a:ext cx="6288160" cy="2492069"/>
          </a:xfrm>
          <a:prstGeom prst="rect">
            <a:avLst/>
          </a:prstGeom>
        </p:spPr>
      </p:pic>
      <p:pic>
        <p:nvPicPr>
          <p:cNvPr id="7" name="Imagen 6" descr="Interfaz de usuario gráfica">
            <a:extLst>
              <a:ext uri="{FF2B5EF4-FFF2-40B4-BE49-F238E27FC236}">
                <a16:creationId xmlns:a16="http://schemas.microsoft.com/office/drawing/2014/main" id="{CEB913AF-F963-BB41-5733-C907D256EA15}"/>
              </a:ext>
            </a:extLst>
          </p:cNvPr>
          <p:cNvPicPr>
            <a:picLocks noChangeAspect="1"/>
          </p:cNvPicPr>
          <p:nvPr/>
        </p:nvPicPr>
        <p:blipFill>
          <a:blip r:embed="rId4"/>
          <a:stretch>
            <a:fillRect/>
          </a:stretch>
        </p:blipFill>
        <p:spPr>
          <a:xfrm>
            <a:off x="4250452" y="3734623"/>
            <a:ext cx="7941547" cy="3123377"/>
          </a:xfrm>
          <a:prstGeom prst="rect">
            <a:avLst/>
          </a:prstGeom>
        </p:spPr>
      </p:pic>
      <p:pic>
        <p:nvPicPr>
          <p:cNvPr id="10" name="Imagen 9">
            <a:extLst>
              <a:ext uri="{FF2B5EF4-FFF2-40B4-BE49-F238E27FC236}">
                <a16:creationId xmlns:a16="http://schemas.microsoft.com/office/drawing/2014/main" id="{F4BDA046-BF4A-A1B9-EB1B-EF566A99EC02}"/>
              </a:ext>
            </a:extLst>
          </p:cNvPr>
          <p:cNvPicPr>
            <a:picLocks noChangeAspect="1"/>
          </p:cNvPicPr>
          <p:nvPr/>
        </p:nvPicPr>
        <p:blipFill>
          <a:blip r:embed="rId5"/>
          <a:stretch>
            <a:fillRect/>
          </a:stretch>
        </p:blipFill>
        <p:spPr>
          <a:xfrm>
            <a:off x="483331" y="5777499"/>
            <a:ext cx="3381659" cy="448893"/>
          </a:xfrm>
          <a:prstGeom prst="rect">
            <a:avLst/>
          </a:prstGeom>
        </p:spPr>
      </p:pic>
      <p:sp>
        <p:nvSpPr>
          <p:cNvPr id="11" name="CuadroTexto 10">
            <a:extLst>
              <a:ext uri="{FF2B5EF4-FFF2-40B4-BE49-F238E27FC236}">
                <a16:creationId xmlns:a16="http://schemas.microsoft.com/office/drawing/2014/main" id="{655ADEAF-C643-8D55-049E-DEDE264EB08C}"/>
              </a:ext>
            </a:extLst>
          </p:cNvPr>
          <p:cNvSpPr txBox="1"/>
          <p:nvPr/>
        </p:nvSpPr>
        <p:spPr>
          <a:xfrm>
            <a:off x="90436" y="5223870"/>
            <a:ext cx="3894271" cy="369332"/>
          </a:xfrm>
          <a:prstGeom prst="rect">
            <a:avLst/>
          </a:prstGeom>
          <a:noFill/>
        </p:spPr>
        <p:txBody>
          <a:bodyPr wrap="none" rtlCol="0">
            <a:spAutoFit/>
          </a:bodyPr>
          <a:lstStyle/>
          <a:p>
            <a:r>
              <a:rPr lang="es-MX" dirty="0"/>
              <a:t>% de aterrizaje exitoso luego de </a:t>
            </a:r>
            <a:r>
              <a:rPr lang="es-MX" dirty="0" err="1"/>
              <a:t>analisis</a:t>
            </a:r>
            <a:endParaRPr lang="es-MX" dirty="0"/>
          </a:p>
        </p:txBody>
      </p:sp>
      <p:sp>
        <p:nvSpPr>
          <p:cNvPr id="12" name="CuadroTexto 11">
            <a:extLst>
              <a:ext uri="{FF2B5EF4-FFF2-40B4-BE49-F238E27FC236}">
                <a16:creationId xmlns:a16="http://schemas.microsoft.com/office/drawing/2014/main" id="{2B28EBC4-48F4-C1E7-ACAB-CFB378C79E4D}"/>
              </a:ext>
            </a:extLst>
          </p:cNvPr>
          <p:cNvSpPr txBox="1"/>
          <p:nvPr/>
        </p:nvSpPr>
        <p:spPr>
          <a:xfrm>
            <a:off x="-912" y="946923"/>
            <a:ext cx="1522020" cy="369332"/>
          </a:xfrm>
          <a:prstGeom prst="rect">
            <a:avLst/>
          </a:prstGeom>
          <a:noFill/>
        </p:spPr>
        <p:txBody>
          <a:bodyPr wrap="none" rtlCol="0">
            <a:spAutoFit/>
          </a:bodyPr>
          <a:lstStyle/>
          <a:p>
            <a:r>
              <a:rPr lang="es-MX" dirty="0"/>
              <a:t>Datos iniciales</a:t>
            </a:r>
          </a:p>
        </p:txBody>
      </p:sp>
      <p:sp>
        <p:nvSpPr>
          <p:cNvPr id="13" name="CuadroTexto 12">
            <a:extLst>
              <a:ext uri="{FF2B5EF4-FFF2-40B4-BE49-F238E27FC236}">
                <a16:creationId xmlns:a16="http://schemas.microsoft.com/office/drawing/2014/main" id="{7D65AE1E-08DD-8FC4-8216-795DF97023CA}"/>
              </a:ext>
            </a:extLst>
          </p:cNvPr>
          <p:cNvSpPr txBox="1"/>
          <p:nvPr/>
        </p:nvSpPr>
        <p:spPr>
          <a:xfrm>
            <a:off x="7588179" y="3303834"/>
            <a:ext cx="2520463" cy="369332"/>
          </a:xfrm>
          <a:prstGeom prst="rect">
            <a:avLst/>
          </a:prstGeom>
          <a:noFill/>
        </p:spPr>
        <p:txBody>
          <a:bodyPr wrap="square" rtlCol="0">
            <a:spAutoFit/>
          </a:bodyPr>
          <a:lstStyle/>
          <a:p>
            <a:r>
              <a:rPr lang="es-MX" dirty="0"/>
              <a:t>Datos limpiados</a:t>
            </a:r>
          </a:p>
        </p:txBody>
      </p:sp>
    </p:spTree>
    <p:extLst>
      <p:ext uri="{BB962C8B-B14F-4D97-AF65-F5344CB8AC3E}">
        <p14:creationId xmlns:p14="http://schemas.microsoft.com/office/powerpoint/2010/main" val="298755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9</a:t>
            </a:fld>
            <a:endParaRPr lang="en-US"/>
          </a:p>
        </p:txBody>
      </p:sp>
      <p:pic>
        <p:nvPicPr>
          <p:cNvPr id="6" name="Marcador de contenido 5" descr="Interfaz de usuario gráfica, Aplicación">
            <a:extLst>
              <a:ext uri="{FF2B5EF4-FFF2-40B4-BE49-F238E27FC236}">
                <a16:creationId xmlns:a16="http://schemas.microsoft.com/office/drawing/2014/main" id="{DFCBD198-8E15-1C81-319F-3298BF1297D1}"/>
              </a:ext>
            </a:extLst>
          </p:cNvPr>
          <p:cNvPicPr>
            <a:picLocks noGrp="1" noChangeAspect="1"/>
          </p:cNvPicPr>
          <p:nvPr>
            <p:ph idx="4294967295"/>
          </p:nvPr>
        </p:nvPicPr>
        <p:blipFill>
          <a:blip r:embed="rId3"/>
          <a:stretch>
            <a:fillRect/>
          </a:stretch>
        </p:blipFill>
        <p:spPr>
          <a:xfrm>
            <a:off x="7593124" y="1750531"/>
            <a:ext cx="3654333" cy="3374128"/>
          </a:xfrm>
          <a:prstGeom prst="rect">
            <a:avLst/>
          </a:prstGeom>
        </p:spPr>
      </p:pic>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Imagen 7" descr="Interfaz de usuario gráfica&#10;&#10;El contenido generado por IA puede ser incorrecto.">
            <a:extLst>
              <a:ext uri="{FF2B5EF4-FFF2-40B4-BE49-F238E27FC236}">
                <a16:creationId xmlns:a16="http://schemas.microsoft.com/office/drawing/2014/main" id="{5C5F498F-0AE8-4F94-0147-51B56C6A5E11}"/>
              </a:ext>
            </a:extLst>
          </p:cNvPr>
          <p:cNvPicPr>
            <a:picLocks noChangeAspect="1"/>
          </p:cNvPicPr>
          <p:nvPr/>
        </p:nvPicPr>
        <p:blipFill>
          <a:blip r:embed="rId4"/>
          <a:stretch>
            <a:fillRect/>
          </a:stretch>
        </p:blipFill>
        <p:spPr>
          <a:xfrm>
            <a:off x="944543" y="1557076"/>
            <a:ext cx="2571760" cy="4264564"/>
          </a:xfrm>
          <a:prstGeom prst="rect">
            <a:avLst/>
          </a:prstGeom>
        </p:spPr>
      </p:pic>
      <p:pic>
        <p:nvPicPr>
          <p:cNvPr id="10" name="Imagen 9" descr="Interfaz de usuario gráfica, Texto, Aplicación">
            <a:extLst>
              <a:ext uri="{FF2B5EF4-FFF2-40B4-BE49-F238E27FC236}">
                <a16:creationId xmlns:a16="http://schemas.microsoft.com/office/drawing/2014/main" id="{9D74C2F9-CC6A-3C60-1419-65E713F7FD89}"/>
              </a:ext>
            </a:extLst>
          </p:cNvPr>
          <p:cNvPicPr>
            <a:picLocks noChangeAspect="1"/>
          </p:cNvPicPr>
          <p:nvPr/>
        </p:nvPicPr>
        <p:blipFill>
          <a:blip r:embed="rId5"/>
          <a:stretch>
            <a:fillRect/>
          </a:stretch>
        </p:blipFill>
        <p:spPr>
          <a:xfrm>
            <a:off x="3608011" y="2134631"/>
            <a:ext cx="3732631" cy="1984910"/>
          </a:xfrm>
          <a:prstGeom prst="rect">
            <a:avLst/>
          </a:prstGeom>
        </p:spPr>
      </p:pic>
    </p:spTree>
    <p:extLst>
      <p:ext uri="{BB962C8B-B14F-4D97-AF65-F5344CB8AC3E}">
        <p14:creationId xmlns:p14="http://schemas.microsoft.com/office/powerpoint/2010/main" val="77997163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166</TotalTime>
  <Words>436</Words>
  <Application>Microsoft Office PowerPoint</Application>
  <PresentationFormat>Panorámica</PresentationFormat>
  <Paragraphs>59</Paragraphs>
  <Slides>17</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17</vt:i4>
      </vt:variant>
    </vt:vector>
  </HeadingPairs>
  <TitlesOfParts>
    <vt:vector size="22"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VALENZUELA URIBE FELIPE I</cp:lastModifiedBy>
  <cp:revision>199</cp:revision>
  <dcterms:created xsi:type="dcterms:W3CDTF">2021-04-29T18:58:34Z</dcterms:created>
  <dcterms:modified xsi:type="dcterms:W3CDTF">2025-06-14T21:17:46Z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